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2"/>
  </p:notesMasterIdLst>
  <p:sldIdLst>
    <p:sldId id="256" r:id="rId2"/>
    <p:sldId id="403" r:id="rId3"/>
    <p:sldId id="723" r:id="rId4"/>
    <p:sldId id="779" r:id="rId5"/>
    <p:sldId id="821" r:id="rId6"/>
    <p:sldId id="822" r:id="rId7"/>
    <p:sldId id="823" r:id="rId8"/>
    <p:sldId id="716" r:id="rId9"/>
    <p:sldId id="689" r:id="rId10"/>
    <p:sldId id="708" r:id="rId11"/>
    <p:sldId id="773" r:id="rId12"/>
    <p:sldId id="690" r:id="rId13"/>
    <p:sldId id="717" r:id="rId14"/>
    <p:sldId id="748" r:id="rId15"/>
    <p:sldId id="749" r:id="rId16"/>
    <p:sldId id="715" r:id="rId17"/>
    <p:sldId id="753" r:id="rId18"/>
    <p:sldId id="755" r:id="rId19"/>
    <p:sldId id="754" r:id="rId20"/>
    <p:sldId id="696" r:id="rId21"/>
    <p:sldId id="721" r:id="rId22"/>
    <p:sldId id="757" r:id="rId23"/>
    <p:sldId id="756" r:id="rId24"/>
    <p:sldId id="758" r:id="rId25"/>
    <p:sldId id="706" r:id="rId26"/>
    <p:sldId id="759" r:id="rId27"/>
    <p:sldId id="761" r:id="rId28"/>
    <p:sldId id="764" r:id="rId29"/>
    <p:sldId id="765" r:id="rId30"/>
    <p:sldId id="763" r:id="rId31"/>
    <p:sldId id="701" r:id="rId32"/>
    <p:sldId id="704" r:id="rId33"/>
    <p:sldId id="707" r:id="rId34"/>
    <p:sldId id="698" r:id="rId35"/>
    <p:sldId id="712" r:id="rId36"/>
    <p:sldId id="722" r:id="rId37"/>
    <p:sldId id="772" r:id="rId38"/>
    <p:sldId id="775" r:id="rId39"/>
    <p:sldId id="767" r:id="rId40"/>
    <p:sldId id="768" r:id="rId41"/>
    <p:sldId id="771" r:id="rId42"/>
    <p:sldId id="776" r:id="rId43"/>
    <p:sldId id="769" r:id="rId44"/>
    <p:sldId id="766" r:id="rId45"/>
    <p:sldId id="790" r:id="rId46"/>
    <p:sldId id="791" r:id="rId47"/>
    <p:sldId id="751" r:id="rId48"/>
    <p:sldId id="710" r:id="rId49"/>
    <p:sldId id="777" r:id="rId50"/>
    <p:sldId id="778" r:id="rId51"/>
    <p:sldId id="792" r:id="rId52"/>
    <p:sldId id="731" r:id="rId53"/>
    <p:sldId id="783" r:id="rId54"/>
    <p:sldId id="782" r:id="rId55"/>
    <p:sldId id="785" r:id="rId56"/>
    <p:sldId id="784" r:id="rId57"/>
    <p:sldId id="786" r:id="rId58"/>
    <p:sldId id="744" r:id="rId59"/>
    <p:sldId id="787" r:id="rId60"/>
    <p:sldId id="788" r:id="rId61"/>
    <p:sldId id="793" r:id="rId62"/>
    <p:sldId id="794" r:id="rId63"/>
    <p:sldId id="789" r:id="rId64"/>
    <p:sldId id="702" r:id="rId65"/>
    <p:sldId id="713" r:id="rId66"/>
    <p:sldId id="734" r:id="rId67"/>
    <p:sldId id="736" r:id="rId68"/>
    <p:sldId id="735" r:id="rId69"/>
    <p:sldId id="747" r:id="rId70"/>
    <p:sldId id="818" r:id="rId71"/>
    <p:sldId id="746" r:id="rId72"/>
    <p:sldId id="801" r:id="rId73"/>
    <p:sldId id="802" r:id="rId74"/>
    <p:sldId id="803" r:id="rId75"/>
    <p:sldId id="804" r:id="rId76"/>
    <p:sldId id="812" r:id="rId77"/>
    <p:sldId id="811" r:id="rId78"/>
    <p:sldId id="810" r:id="rId79"/>
    <p:sldId id="809" r:id="rId80"/>
    <p:sldId id="807" r:id="rId81"/>
    <p:sldId id="813" r:id="rId82"/>
    <p:sldId id="814" r:id="rId83"/>
    <p:sldId id="815" r:id="rId84"/>
    <p:sldId id="819" r:id="rId85"/>
    <p:sldId id="820" r:id="rId86"/>
    <p:sldId id="742" r:id="rId87"/>
    <p:sldId id="816" r:id="rId88"/>
    <p:sldId id="817" r:id="rId89"/>
    <p:sldId id="798" r:id="rId90"/>
    <p:sldId id="796" r:id="rId9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23"/>
            <p14:sldId id="779"/>
            <p14:sldId id="821"/>
            <p14:sldId id="822"/>
            <p14:sldId id="823"/>
            <p14:sldId id="716"/>
            <p14:sldId id="689"/>
            <p14:sldId id="708"/>
            <p14:sldId id="773"/>
            <p14:sldId id="690"/>
            <p14:sldId id="717"/>
            <p14:sldId id="748"/>
            <p14:sldId id="749"/>
            <p14:sldId id="715"/>
            <p14:sldId id="753"/>
            <p14:sldId id="755"/>
            <p14:sldId id="754"/>
            <p14:sldId id="696"/>
            <p14:sldId id="721"/>
            <p14:sldId id="757"/>
            <p14:sldId id="756"/>
            <p14:sldId id="758"/>
            <p14:sldId id="706"/>
            <p14:sldId id="759"/>
            <p14:sldId id="761"/>
            <p14:sldId id="764"/>
            <p14:sldId id="765"/>
            <p14:sldId id="763"/>
            <p14:sldId id="701"/>
            <p14:sldId id="704"/>
            <p14:sldId id="707"/>
            <p14:sldId id="698"/>
            <p14:sldId id="712"/>
            <p14:sldId id="722"/>
            <p14:sldId id="772"/>
            <p14:sldId id="775"/>
            <p14:sldId id="767"/>
            <p14:sldId id="768"/>
            <p14:sldId id="771"/>
            <p14:sldId id="776"/>
            <p14:sldId id="769"/>
            <p14:sldId id="766"/>
            <p14:sldId id="790"/>
            <p14:sldId id="791"/>
            <p14:sldId id="751"/>
            <p14:sldId id="710"/>
            <p14:sldId id="777"/>
            <p14:sldId id="778"/>
            <p14:sldId id="792"/>
            <p14:sldId id="731"/>
            <p14:sldId id="783"/>
            <p14:sldId id="782"/>
            <p14:sldId id="785"/>
            <p14:sldId id="784"/>
            <p14:sldId id="786"/>
            <p14:sldId id="744"/>
            <p14:sldId id="787"/>
            <p14:sldId id="788"/>
            <p14:sldId id="793"/>
            <p14:sldId id="794"/>
            <p14:sldId id="789"/>
            <p14:sldId id="702"/>
            <p14:sldId id="713"/>
            <p14:sldId id="734"/>
            <p14:sldId id="736"/>
            <p14:sldId id="735"/>
            <p14:sldId id="747"/>
            <p14:sldId id="818"/>
            <p14:sldId id="746"/>
            <p14:sldId id="801"/>
            <p14:sldId id="802"/>
            <p14:sldId id="803"/>
            <p14:sldId id="804"/>
            <p14:sldId id="812"/>
            <p14:sldId id="811"/>
            <p14:sldId id="810"/>
            <p14:sldId id="809"/>
            <p14:sldId id="807"/>
            <p14:sldId id="813"/>
            <p14:sldId id="814"/>
            <p14:sldId id="815"/>
            <p14:sldId id="819"/>
            <p14:sldId id="820"/>
            <p14:sldId id="742"/>
            <p14:sldId id="816"/>
            <p14:sldId id="817"/>
            <p14:sldId id="798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36544F"/>
    <a:srgbClr val="FB8E20"/>
    <a:srgbClr val="1778B8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06"/>
    <p:restoredTop sz="96911" autoAdjust="0"/>
  </p:normalViewPr>
  <p:slideViewPr>
    <p:cSldViewPr snapToGrid="0" snapToObjects="1">
      <p:cViewPr>
        <p:scale>
          <a:sx n="100" d="100"/>
          <a:sy n="100" d="100"/>
        </p:scale>
        <p:origin x="1952" y="13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04.11.18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s.wojtekmaj.pl/react-lifecycle-methods-diagram/" TargetMode="External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localhost:9081/?delayimg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wjax2018-react-example" TargetMode="External"/><Relationship Id="rId4" Type="http://schemas.openxmlformats.org/officeDocument/2006/relationships/hyperlink" Target="https://bit.ly/wjax2018-reac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2018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W-JAX München | November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245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/wjax2018-react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439144"/>
            <a:ext cx="698180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API,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, Time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Slicing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&amp; mehr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[16.3] </a:t>
            </a:r>
            <a:r>
              <a:rPr lang="de-DE" dirty="0" err="1"/>
              <a:t>Strict</a:t>
            </a:r>
            <a:r>
              <a:rPr lang="de-DE" dirty="0"/>
              <a:t> Mode:</a:t>
            </a:r>
            <a:r>
              <a:rPr lang="de-DE" b="0" dirty="0">
                <a:solidFill>
                  <a:srgbClr val="36544F"/>
                </a:solidFill>
              </a:rPr>
              <a:t> Prüft auf potentielle Probleme in der Anwendung</a:t>
            </a:r>
          </a:p>
          <a:p>
            <a:pPr lvl="1"/>
            <a:r>
              <a:rPr lang="de-DE" dirty="0"/>
              <a:t>Ausgabe auf der Konsole</a:t>
            </a:r>
          </a:p>
          <a:p>
            <a:pPr lvl="1"/>
            <a:r>
              <a:rPr lang="de-DE" dirty="0"/>
              <a:t>Zum Beispiel Verwendung von </a:t>
            </a:r>
            <a:r>
              <a:rPr lang="de-DE" dirty="0" err="1"/>
              <a:t>Lifecycle</a:t>
            </a:r>
            <a:r>
              <a:rPr lang="de-DE" dirty="0"/>
              <a:t>-Hooks, die </a:t>
            </a:r>
            <a:r>
              <a:rPr lang="de-DE" dirty="0" err="1"/>
              <a:t>deprecated</a:t>
            </a:r>
            <a:r>
              <a:rPr lang="de-DE" dirty="0"/>
              <a:t> sind</a:t>
            </a:r>
          </a:p>
          <a:p>
            <a:pPr lvl="1"/>
            <a:r>
              <a:rPr lang="de-DE" dirty="0"/>
              <a:t>Bei asynchronem Rendern noch wichtiger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60CA48-F00D-634C-9595-7DC1C01B773C}"/>
              </a:ext>
            </a:extLst>
          </p:cNvPr>
          <p:cNvSpPr txBox="1"/>
          <p:nvPr/>
        </p:nvSpPr>
        <p:spPr>
          <a:xfrm>
            <a:off x="2657232" y="3515210"/>
            <a:ext cx="7682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ReactDOM.render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&lt;App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document.getElementById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88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JSX Erweiterungen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JSX: Neue Rückgabewerte</a:t>
            </a:r>
          </a:p>
          <a:p>
            <a:pPr lvl="1"/>
            <a:r>
              <a:rPr lang="de-DE" dirty="0"/>
              <a:t>Früher: ein Root-Element</a:t>
            </a:r>
          </a:p>
          <a:p>
            <a:pPr lvl="1"/>
            <a:r>
              <a:rPr lang="de-DE" dirty="0"/>
              <a:t>Heute: Arrays und Strings, </a:t>
            </a:r>
            <a:r>
              <a:rPr lang="de-DE" dirty="0" err="1"/>
              <a:t>React.Portals</a:t>
            </a:r>
            <a:endParaRPr lang="de-DE" dirty="0"/>
          </a:p>
          <a:p>
            <a:pPr lvl="1"/>
            <a:r>
              <a:rPr lang="de-DE" dirty="0"/>
              <a:t>Fragments [16.2]</a:t>
            </a:r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00D08B4-E520-5A42-9C22-49ACE47FFD37}"/>
              </a:ext>
            </a:extLst>
          </p:cNvPr>
          <p:cNvSpPr txBox="1"/>
          <p:nvPr/>
        </p:nvSpPr>
        <p:spPr>
          <a:xfrm>
            <a:off x="5362515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0ACA7B4-34BA-0B4C-A933-E04A7BB77D9E}"/>
              </a:ext>
            </a:extLst>
          </p:cNvPr>
          <p:cNvSpPr txBox="1"/>
          <p:nvPr/>
        </p:nvSpPr>
        <p:spPr>
          <a:xfrm>
            <a:off x="419286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69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789B9E-38AA-FA46-885E-328557292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8"/>
            <a:ext cx="5617464" cy="35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2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7373A6-EF28-2640-A3D0-0C1A38E6A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9"/>
            <a:ext cx="5624882" cy="286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60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CD261B-62D6-CB4C-9916-D140A53B51A5}"/>
              </a:ext>
            </a:extLst>
          </p:cNvPr>
          <p:cNvSpPr txBox="1"/>
          <p:nvPr/>
        </p:nvSpPr>
        <p:spPr>
          <a:xfrm>
            <a:off x="930032" y="2991579"/>
            <a:ext cx="768252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React.Component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getDerivedStateFromError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&lt;h1&gt;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Ooops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 An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occurred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&lt;/h1&gt;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&lt;p&gt;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We're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so sorry. &lt;/p&gt;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props.children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664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 in der Anwendung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904733" y="3797848"/>
            <a:ext cx="609654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16.3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74085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16" name="Inhaltsplatzhalter 15">
            <a:extLst>
              <a:ext uri="{FF2B5EF4-FFF2-40B4-BE49-F238E27FC236}">
                <a16:creationId xmlns:a16="http://schemas.microsoft.com/office/drawing/2014/main" id="{08257850-6500-854E-A7CC-1754D5E891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Daten in der Anwendung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5DE8525-325A-5742-A7E3-DE879893E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3375"/>
            <a:ext cx="4792824" cy="493775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A09BA29-E2D9-0149-9DA2-455D79CDD6BC}"/>
              </a:ext>
            </a:extLst>
          </p:cNvPr>
          <p:cNvSpPr/>
          <p:nvPr/>
        </p:nvSpPr>
        <p:spPr>
          <a:xfrm>
            <a:off x="5527963" y="329972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F0ECB84-D2BD-A14C-B13A-E1820C93BD69}"/>
              </a:ext>
            </a:extLst>
          </p:cNvPr>
          <p:cNvSpPr/>
          <p:nvPr/>
        </p:nvSpPr>
        <p:spPr>
          <a:xfrm>
            <a:off x="4059382" y="5566988"/>
            <a:ext cx="1018310" cy="396009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392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Daten in der Anwendung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1DD08E6-33FE-D44A-9EE5-F9BB16B52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4232"/>
            <a:ext cx="4792824" cy="4937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335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90223"/>
          </a:xfrm>
        </p:spPr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F4FF4B-8D60-3C47-A8C8-5D5F8701985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Globale Daten: </a:t>
            </a:r>
            <a:r>
              <a:rPr lang="de-DE" b="0" dirty="0">
                <a:solidFill>
                  <a:srgbClr val="36544F"/>
                </a:solidFill>
              </a:rPr>
              <a:t>Durchreichen mit Properties</a:t>
            </a:r>
          </a:p>
          <a:p>
            <a:pPr lvl="1"/>
            <a:r>
              <a:rPr lang="de-DE" dirty="0"/>
              <a:t>Wie umgehen mit "unwissenden"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0B48575-B2B8-3647-841C-3EB5F1DE1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27" y="2405149"/>
            <a:ext cx="33655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913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BDC1A2F-3D83-1F4A-AD1B-120F7896E2D3}"/>
              </a:ext>
            </a:extLst>
          </p:cNvPr>
          <p:cNvSpPr/>
          <p:nvPr/>
        </p:nvSpPr>
        <p:spPr>
          <a:xfrm>
            <a:off x="2991782" y="396335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Mittels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b="0" dirty="0">
                <a:solidFill>
                  <a:srgbClr val="1778B8"/>
                </a:solidFill>
              </a:rPr>
              <a:t>Provider</a:t>
            </a:r>
            <a:r>
              <a:rPr lang="de-DE" b="0" dirty="0">
                <a:solidFill>
                  <a:srgbClr val="36544F"/>
                </a:solidFill>
              </a:rPr>
              <a:t> bietet Daten an</a:t>
            </a:r>
          </a:p>
          <a:p>
            <a:pPr lvl="1"/>
            <a:r>
              <a:rPr lang="de-DE" dirty="0">
                <a:solidFill>
                  <a:srgbClr val="1778B8"/>
                </a:solidFill>
              </a:rPr>
              <a:t>Consumer</a:t>
            </a:r>
            <a:r>
              <a:rPr lang="de-DE" dirty="0"/>
              <a:t> kann auf Daten zugreifen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14B69F-CAD7-2845-B875-8CE0427F9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927" y="2405149"/>
            <a:ext cx="33655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576927" y="2310938"/>
            <a:ext cx="3554498" cy="3840480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5229BD7-646D-2D4C-B89E-3E43BF2238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312" y="2405149"/>
            <a:ext cx="33655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828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verwenden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Context</a:t>
            </a:r>
            <a:r>
              <a:rPr lang="de-DE" dirty="0"/>
              <a:t> Erzeugen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C03E4F-D0FD-B34B-8E8E-A716615E8B1B}"/>
              </a:ext>
            </a:extLst>
          </p:cNvPr>
          <p:cNvSpPr txBox="1"/>
          <p:nvPr/>
        </p:nvSpPr>
        <p:spPr>
          <a:xfrm>
            <a:off x="706582" y="1974205"/>
            <a:ext cx="85264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erzeugen: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 .... 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Provider-Komponente: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Consumer-Komponente: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Provider Komponente</a:t>
            </a:r>
          </a:p>
          <a:p>
            <a:pPr lvl="1"/>
            <a:r>
              <a:rPr lang="de-DE" dirty="0"/>
              <a:t>Stellt Daten und </a:t>
            </a:r>
            <a:r>
              <a:rPr lang="de-DE" dirty="0" err="1"/>
              <a:t>Callbacks</a:t>
            </a:r>
            <a:r>
              <a:rPr lang="de-DE" dirty="0"/>
              <a:t> zur Verfügung</a:t>
            </a:r>
          </a:p>
          <a:p>
            <a:pPr lvl="1"/>
            <a:r>
              <a:rPr lang="de-DE" dirty="0"/>
              <a:t>Callback führt zu </a:t>
            </a:r>
            <a:r>
              <a:rPr lang="de-DE" dirty="0">
                <a:solidFill>
                  <a:srgbClr val="41719C"/>
                </a:solidFill>
              </a:rPr>
              <a:t>State-Änderung</a:t>
            </a:r>
            <a:r>
              <a:rPr lang="de-DE" dirty="0"/>
              <a:t>, Provider wird neu gerendert, Konsumenten erhalten neue Werte (analog zu Properties)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756CCA-5444-4944-A40D-1EE6458C1841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({ .... });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UserDataProvider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loginViaApi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03051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Verwenden des Providers</a:t>
            </a:r>
          </a:p>
          <a:p>
            <a:pPr lvl="1"/>
            <a:r>
              <a:rPr lang="de-DE" dirty="0"/>
              <a:t>Daten werden mit "</a:t>
            </a:r>
            <a:r>
              <a:rPr lang="de-DE" dirty="0" err="1">
                <a:solidFill>
                  <a:srgbClr val="FB8E20"/>
                </a:solidFill>
              </a:rPr>
              <a:t>value</a:t>
            </a:r>
            <a:r>
              <a:rPr lang="de-DE" dirty="0"/>
              <a:t>"-Property angegeben</a:t>
            </a:r>
          </a:p>
          <a:p>
            <a:pPr lvl="1"/>
            <a:r>
              <a:rPr lang="de-DE" dirty="0"/>
              <a:t>Daten können dann in Unterkomponenten konsumiert werden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4090EE8-DE74-1348-AEB7-1E9BAFE41764}"/>
              </a:ext>
            </a:extLst>
          </p:cNvPr>
          <p:cNvSpPr txBox="1"/>
          <p:nvPr/>
        </p:nvSpPr>
        <p:spPr>
          <a:xfrm>
            <a:off x="648227" y="269860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({ .... });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UserDataProvider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this.state.user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=&gt; {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loginViaApi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                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this.setState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5086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501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Properties: Alternative zu HOCs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Über ein Property wird einer Komponente ein Callback übergeben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Dieses Callback liefert aber keine Daten, sondern rendert eine Komponente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Populär z.B. in </a:t>
            </a:r>
            <a:r>
              <a:rPr lang="de-DE" dirty="0" err="1"/>
              <a:t>React</a:t>
            </a:r>
            <a:r>
              <a:rPr lang="de-DE" dirty="0"/>
              <a:t> Router und Apollo </a:t>
            </a:r>
            <a:r>
              <a:rPr lang="de-DE" dirty="0" err="1"/>
              <a:t>GraphQL</a:t>
            </a:r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6159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Properties: Alternative zu HOCs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770147" y="1938639"/>
            <a:ext cx="9135853" cy="4002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() =&gt; &lt;p&gt;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Please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wait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Data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&lt;/p&gt;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onMsg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&lt;p&gt;{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msg.title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msg.body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298977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Speziallfall</a:t>
            </a:r>
            <a:r>
              <a:rPr lang="de-DE" dirty="0"/>
              <a:t>: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Child</a:t>
            </a:r>
          </a:p>
          <a:p>
            <a:pPr lvl="1"/>
            <a:r>
              <a:rPr lang="de-DE" dirty="0"/>
              <a:t>Callback wird als </a:t>
            </a:r>
            <a:r>
              <a:rPr lang="de-DE" dirty="0">
                <a:solidFill>
                  <a:srgbClr val="9E60B8"/>
                </a:solidFill>
              </a:rPr>
              <a:t>Child</a:t>
            </a:r>
            <a:r>
              <a:rPr lang="de-DE" dirty="0"/>
              <a:t> übergeben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947947" y="1923573"/>
            <a:ext cx="9135853" cy="4667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Data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msg.title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msg.body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725880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6711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FB2844C-BFC7-BA44-AAA9-2E97DA06A11B}"/>
              </a:ext>
            </a:extLst>
          </p:cNvPr>
          <p:cNvSpPr/>
          <p:nvPr/>
        </p:nvSpPr>
        <p:spPr>
          <a:xfrm>
            <a:off x="4713750" y="50295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"Action" auslösen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E2A6A099-CD94-8646-8D92-50E8961B1970}"/>
              </a:ext>
            </a:extLst>
          </p:cNvPr>
          <p:cNvCxnSpPr>
            <a:cxnSpLocks/>
          </p:cNvCxnSpPr>
          <p:nvPr/>
        </p:nvCxnSpPr>
        <p:spPr>
          <a:xfrm flipV="1">
            <a:off x="6077331" y="482296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93C2D39-065C-CD4C-B878-8CEAC9DB26F2}"/>
              </a:ext>
            </a:extLst>
          </p:cNvPr>
          <p:cNvSpPr/>
          <p:nvPr/>
        </p:nvSpPr>
        <p:spPr>
          <a:xfrm>
            <a:off x="6175261" y="358258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 Daten zugreifen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CC1EFDD-4F97-0744-ACA2-58BE552D2E53}"/>
              </a:ext>
            </a:extLst>
          </p:cNvPr>
          <p:cNvCxnSpPr>
            <a:cxnSpLocks/>
          </p:cNvCxnSpPr>
          <p:nvPr/>
        </p:nvCxnSpPr>
        <p:spPr>
          <a:xfrm flipV="1">
            <a:off x="7636773" y="3921142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99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"a </a:t>
            </a:r>
            <a:r>
              <a:rPr lang="de-DE" spc="80" dirty="0" err="1"/>
              <a:t>bit</a:t>
            </a:r>
            <a:r>
              <a:rPr lang="de-DE" spc="80" dirty="0"/>
              <a:t> </a:t>
            </a:r>
            <a:r>
              <a:rPr lang="de-DE" spc="80" dirty="0" err="1"/>
              <a:t>confused</a:t>
            </a:r>
            <a:r>
              <a:rPr lang="de-DE" spc="80" dirty="0"/>
              <a:t>"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146533D-AC02-7440-A7B5-11459B7D7BBA}"/>
              </a:ext>
            </a:extLst>
          </p:cNvPr>
          <p:cNvSpPr/>
          <p:nvPr/>
        </p:nvSpPr>
        <p:spPr>
          <a:xfrm>
            <a:off x="0" y="0"/>
            <a:ext cx="9906000" cy="60677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D97900-9B83-0D41-9834-34CD393ED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32" y="1038070"/>
            <a:ext cx="7336536" cy="336257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5514B2-C9A3-4645-8E6C-84AA9201C746}"/>
              </a:ext>
            </a:extLst>
          </p:cNvPr>
          <p:cNvSpPr/>
          <p:nvPr/>
        </p:nvSpPr>
        <p:spPr>
          <a:xfrm>
            <a:off x="1838974" y="3924300"/>
            <a:ext cx="774700" cy="527149"/>
          </a:xfrm>
          <a:prstGeom prst="ellipse">
            <a:avLst/>
          </a:prstGeom>
          <a:noFill/>
          <a:ln w="22225"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1068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500214" y="1915357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Chatroom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.room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Kontexte verwenden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Kontexte können z.B. fachlich aufgeteilt werden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6546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61B44-25C0-7E46-9EEB-BEDEEFEE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2074B5-EE15-D347-BC43-46736B40D9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Consumer:  </a:t>
            </a:r>
            <a:r>
              <a:rPr lang="de-DE" b="0" dirty="0" err="1">
                <a:solidFill>
                  <a:srgbClr val="36544F"/>
                </a:solidFill>
              </a:rPr>
              <a:t>contextType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Alternativer Zugriff (nur in Klassen, nur bei einem Kontexttype)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0590F1C-FB65-9F4F-B7F6-034068E22FD5}"/>
              </a:ext>
            </a:extLst>
          </p:cNvPr>
          <p:cNvSpPr txBox="1"/>
          <p:nvPr/>
        </p:nvSpPr>
        <p:spPr>
          <a:xfrm>
            <a:off x="639914" y="2474157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static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contextType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794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oder </a:t>
            </a:r>
            <a:r>
              <a:rPr lang="de-DE" dirty="0" err="1"/>
              <a:t>Redux</a:t>
            </a:r>
            <a:r>
              <a:rPr lang="de-DE" dirty="0"/>
              <a:t>? </a:t>
            </a:r>
            <a:r>
              <a:rPr lang="de-DE" b="0" dirty="0">
                <a:solidFill>
                  <a:srgbClr val="36544F"/>
                </a:solidFill>
              </a:rPr>
              <a:t>Auch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verwaltet zentralen State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bietet Architektur-Pattern mit Actions und </a:t>
            </a:r>
            <a:r>
              <a:rPr lang="de-DE" dirty="0" err="1"/>
              <a:t>Reducern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zieht Zustand komplett aus Anwendung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ist </a:t>
            </a:r>
            <a:r>
              <a:rPr lang="de-DE" dirty="0" err="1"/>
              <a:t>React</a:t>
            </a:r>
            <a:r>
              <a:rPr lang="de-DE" dirty="0"/>
              <a:t>-unabhängig (bis auf </a:t>
            </a:r>
            <a:r>
              <a:rPr lang="de-DE" dirty="0" err="1"/>
              <a:t>React</a:t>
            </a:r>
            <a:r>
              <a:rPr lang="de-DE" dirty="0"/>
              <a:t> Binding)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hat </a:t>
            </a:r>
            <a:r>
              <a:rPr lang="de-DE" dirty="0" err="1"/>
              <a:t>Devtools</a:t>
            </a:r>
            <a:r>
              <a:rPr lang="de-DE" dirty="0"/>
              <a:t> und Time </a:t>
            </a:r>
            <a:r>
              <a:rPr lang="de-DE" dirty="0" err="1"/>
              <a:t>travelling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kann </a:t>
            </a:r>
            <a:r>
              <a:rPr lang="de-DE" dirty="0" err="1"/>
              <a:t>overkill</a:t>
            </a:r>
            <a:r>
              <a:rPr lang="de-DE" dirty="0"/>
              <a:t> sein!</a:t>
            </a:r>
          </a:p>
          <a:p>
            <a:pPr lvl="1"/>
            <a:endParaRPr lang="de-DE" dirty="0"/>
          </a:p>
          <a:p>
            <a:r>
              <a:rPr lang="de-DE" dirty="0"/>
              <a:t>Verwenden, was am besten passt!</a:t>
            </a:r>
          </a:p>
          <a:p>
            <a:pPr lvl="1"/>
            <a:r>
              <a:rPr lang="de-DE" dirty="0"/>
              <a:t>Fünf Euro ins Phrasenschwein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86807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Komposition als Alternative zum Durchreichen von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 müssen ihre Kinder rendern</a:t>
            </a:r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A2DA60B-BA9D-284D-8B1E-DA78925CCA79}"/>
              </a:ext>
            </a:extLst>
          </p:cNvPr>
          <p:cNvSpPr txBox="1"/>
          <p:nvPr/>
        </p:nvSpPr>
        <p:spPr>
          <a:xfrm>
            <a:off x="639914" y="247415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 . . 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35865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Pure Components als Funktion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React.memo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Analog zu </a:t>
            </a:r>
            <a:r>
              <a:rPr lang="de-DE" b="0" dirty="0" err="1">
                <a:solidFill>
                  <a:srgbClr val="36544F"/>
                </a:solidFill>
              </a:rPr>
              <a:t>React.PureComponent</a:t>
            </a:r>
            <a:r>
              <a:rPr lang="de-DE" b="0" dirty="0">
                <a:solidFill>
                  <a:srgbClr val="36544F"/>
                </a:solidFill>
              </a:rPr>
              <a:t> für Funktionen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 wird nur neu gerendert, wenn sich eins der Properties verändert hat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50C6A51-6802-7A47-A7C9-EDF2BA637916}"/>
              </a:ext>
            </a:extLst>
          </p:cNvPr>
          <p:cNvSpPr txBox="1"/>
          <p:nvPr/>
        </p:nvSpPr>
        <p:spPr>
          <a:xfrm>
            <a:off x="1350273" y="2969618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Message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React.memo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DF48E83-2ADE-3145-A3AA-6E6B5F769B4A}"/>
              </a:ext>
            </a:extLst>
          </p:cNvPr>
          <p:cNvSpPr/>
          <p:nvPr/>
        </p:nvSpPr>
        <p:spPr>
          <a:xfrm>
            <a:off x="4256550" y="267244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F98CE69-D2F3-184F-ABB8-BC08C4342A4A}"/>
              </a:ext>
            </a:extLst>
          </p:cNvPr>
          <p:cNvCxnSpPr>
            <a:cxnSpLocks/>
          </p:cNvCxnSpPr>
          <p:nvPr/>
        </p:nvCxnSpPr>
        <p:spPr>
          <a:xfrm flipV="1">
            <a:off x="5693509" y="2982877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7666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Aktuell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3323F9-53E1-E14C-996E-159492DE7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4D9E1CB4-F360-5046-8680-97074616717E}"/>
              </a:ext>
            </a:extLst>
          </p:cNvPr>
          <p:cNvSpPr/>
          <p:nvPr/>
        </p:nvSpPr>
        <p:spPr>
          <a:xfrm>
            <a:off x="2032792" y="6075805"/>
            <a:ext cx="1053308" cy="2921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mit dynamischen Imports</a:t>
            </a:r>
          </a:p>
          <a:p>
            <a:r>
              <a:rPr lang="de-DE" b="0" dirty="0">
                <a:solidFill>
                  <a:srgbClr val="36544F"/>
                </a:solidFill>
              </a:rPr>
              <a:t>Geht nur mit </a:t>
            </a:r>
            <a:r>
              <a:rPr lang="de-DE" b="0" dirty="0" err="1">
                <a:solidFill>
                  <a:srgbClr val="36544F"/>
                </a:solidFill>
              </a:rPr>
              <a:t>default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exports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16.x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ist sehr stabil</a:t>
            </a:r>
          </a:p>
          <a:p>
            <a:r>
              <a:rPr lang="de-DE" b="0" dirty="0">
                <a:solidFill>
                  <a:srgbClr val="36544F"/>
                </a:solidFill>
              </a:rPr>
              <a:t>Erste 16er-Version im September 2019</a:t>
            </a:r>
          </a:p>
          <a:p>
            <a:r>
              <a:rPr lang="de-DE" b="0" dirty="0">
                <a:solidFill>
                  <a:srgbClr val="36544F"/>
                </a:solidFill>
              </a:rPr>
              <a:t>Seitdem nur Minor-Versionen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sehr viele neue Features, inklusive neuer Rendering Modus</a:t>
            </a:r>
          </a:p>
          <a:p>
            <a:r>
              <a:rPr lang="de-DE" b="0" dirty="0">
                <a:solidFill>
                  <a:srgbClr val="36544F"/>
                </a:solidFill>
              </a:rPr>
              <a:t>Gut geeignet für langlaufende Anwendungen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EAD84F5-AD0B-AA48-A2D4-93173DF9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997" y="4337560"/>
            <a:ext cx="6487159" cy="210394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18A56C11-7D16-CA4A-ACED-B21233D04E3E}"/>
              </a:ext>
            </a:extLst>
          </p:cNvPr>
          <p:cNvSpPr/>
          <p:nvPr/>
        </p:nvSpPr>
        <p:spPr>
          <a:xfrm>
            <a:off x="1517997" y="4034043"/>
            <a:ext cx="127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err="1">
                <a:solidFill>
                  <a:srgbClr val="3E729D"/>
                </a:solidFill>
                <a:latin typeface="Source Sans Pro" panose="020B0503030403020204" pitchFamily="34" charset="77"/>
              </a:rPr>
              <a:t>React</a:t>
            </a:r>
            <a:r>
              <a:rPr lang="de-DE" b="1" dirty="0">
                <a:solidFill>
                  <a:srgbClr val="3E729D"/>
                </a:solidFill>
              </a:rPr>
              <a:t> 16.x </a:t>
            </a:r>
          </a:p>
        </p:txBody>
      </p:sp>
    </p:spTree>
    <p:extLst>
      <p:ext uri="{BB962C8B-B14F-4D97-AF65-F5344CB8AC3E}">
        <p14:creationId xmlns:p14="http://schemas.microsoft.com/office/powerpoint/2010/main" val="28057375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Vergleichbar mit </a:t>
            </a:r>
            <a:r>
              <a:rPr lang="de-DE" b="0" dirty="0" err="1">
                <a:solidFill>
                  <a:srgbClr val="36544F"/>
                </a:solidFill>
              </a:rPr>
              <a:t>try</a:t>
            </a:r>
            <a:r>
              <a:rPr lang="de-DE" b="0" dirty="0">
                <a:solidFill>
                  <a:srgbClr val="36544F"/>
                </a:solidFill>
              </a:rPr>
              <a:t>-catch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62FAAA3-4EB0-8F48-94C6-0B9153464C43}"/>
              </a:ext>
            </a:extLst>
          </p:cNvPr>
          <p:cNvSpPr/>
          <p:nvPr/>
        </p:nvSpPr>
        <p:spPr>
          <a:xfrm>
            <a:off x="2999250" y="418070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F76D354-1455-284D-A71F-9EBD6B4BABC4}"/>
              </a:ext>
            </a:extLst>
          </p:cNvPr>
          <p:cNvSpPr/>
          <p:nvPr/>
        </p:nvSpPr>
        <p:spPr>
          <a:xfrm>
            <a:off x="3989850" y="41688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Catch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653335A8-7246-354B-B4EF-4DAFBD81A196}"/>
              </a:ext>
            </a:extLst>
          </p:cNvPr>
          <p:cNvCxnSpPr>
            <a:cxnSpLocks/>
          </p:cNvCxnSpPr>
          <p:nvPr/>
        </p:nvCxnSpPr>
        <p:spPr>
          <a:xfrm flipV="1">
            <a:off x="4309209" y="44693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0C15E86B-5C50-F648-AE2D-07BB6A39DF3C}"/>
              </a:ext>
            </a:extLst>
          </p:cNvPr>
          <p:cNvCxnSpPr>
            <a:cxnSpLocks/>
          </p:cNvCxnSpPr>
          <p:nvPr/>
        </p:nvCxnSpPr>
        <p:spPr>
          <a:xfrm flipV="1">
            <a:off x="3217009" y="44693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098575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"Flickern"</a:t>
            </a:r>
          </a:p>
          <a:p>
            <a:r>
              <a:rPr lang="de-DE" b="0" dirty="0">
                <a:solidFill>
                  <a:srgbClr val="36544F"/>
                </a:solidFill>
              </a:rPr>
              <a:t>Entsteht, wenn Ladezeiten eher schnell sind</a:t>
            </a:r>
          </a:p>
        </p:txBody>
      </p:sp>
    </p:spTree>
    <p:extLst>
      <p:ext uri="{BB962C8B-B14F-4D97-AF65-F5344CB8AC3E}">
        <p14:creationId xmlns:p14="http://schemas.microsoft.com/office/powerpoint/2010/main" val="269830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16.7-alpha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702117" y="403597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17308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5137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</a:t>
            </a:r>
            <a:r>
              <a:rPr lang="de-DE" b="0" dirty="0" err="1">
                <a:solidFill>
                  <a:srgbClr val="36544F"/>
                </a:solidFill>
              </a:rPr>
              <a:t>Renders</a:t>
            </a:r>
            <a:r>
              <a:rPr lang="de-DE" b="0" dirty="0">
                <a:solidFill>
                  <a:srgbClr val="36544F"/>
                </a:solidFill>
              </a:rPr>
              <a:t>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</a:t>
            </a:r>
            <a:r>
              <a:rPr lang="de-DE" b="0" dirty="0" err="1">
                <a:solidFill>
                  <a:srgbClr val="36544F"/>
                </a:solidFill>
              </a:rPr>
              <a:t>Komponeten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0490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Rendern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801BB99-94DA-ED49-AA1C-5F21F2478A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Unterscheidung in </a:t>
            </a:r>
            <a:r>
              <a:rPr lang="de-DE" dirty="0" err="1"/>
              <a:t>Render</a:t>
            </a:r>
            <a:r>
              <a:rPr lang="de-DE" dirty="0"/>
              <a:t>- und Commit-Phase</a:t>
            </a:r>
          </a:p>
          <a:p>
            <a:pPr lvl="1"/>
            <a:r>
              <a:rPr lang="de-DE" dirty="0" err="1"/>
              <a:t>Render</a:t>
            </a:r>
            <a:r>
              <a:rPr lang="de-DE" dirty="0"/>
              <a:t> Phase ist "pure", darf keine Nebeneffekte haben</a:t>
            </a:r>
          </a:p>
          <a:p>
            <a:pPr lvl="1"/>
            <a:r>
              <a:rPr lang="de-DE" dirty="0"/>
              <a:t>Deswegen neue </a:t>
            </a:r>
            <a:r>
              <a:rPr lang="de-DE" dirty="0" err="1"/>
              <a:t>Lifecycle</a:t>
            </a:r>
            <a:r>
              <a:rPr lang="de-DE" dirty="0"/>
              <a:t>-Methoden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105F76-D987-8A43-A256-B4EF52A0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17" y="2420439"/>
            <a:ext cx="6684778" cy="365785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D5B51F0-5710-6D47-9546-01B5F7087968}"/>
              </a:ext>
            </a:extLst>
          </p:cNvPr>
          <p:cNvSpPr/>
          <p:nvPr/>
        </p:nvSpPr>
        <p:spPr>
          <a:xfrm>
            <a:off x="203200" y="6465899"/>
            <a:ext cx="8337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http://projects.wojtekmaj.pl/react-lifecycle-methods-diagram/</a:t>
            </a:r>
            <a:endParaRPr lang="de-DE" dirty="0"/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711723-C4A9-2E42-855B-EA82EB5BC155}"/>
              </a:ext>
            </a:extLst>
          </p:cNvPr>
          <p:cNvSpPr/>
          <p:nvPr/>
        </p:nvSpPr>
        <p:spPr>
          <a:xfrm>
            <a:off x="2554654" y="6078298"/>
            <a:ext cx="6374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dan_abramov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/981712092611989509</a:t>
            </a:r>
          </a:p>
        </p:txBody>
      </p:sp>
    </p:spTree>
    <p:extLst>
      <p:ext uri="{BB962C8B-B14F-4D97-AF65-F5344CB8AC3E}">
        <p14:creationId xmlns:p14="http://schemas.microsoft.com/office/powerpoint/2010/main" val="92776685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0959713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4846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😜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 mit </a:t>
            </a:r>
            <a:r>
              <a:rPr lang="de-DE" dirty="0" err="1"/>
              <a:t>maxDuration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13C8F0-8947-8E4B-BE1C-916293F458EA}"/>
              </a:ext>
            </a:extLst>
          </p:cNvPr>
          <p:cNvSpPr txBox="1"/>
          <p:nvPr/>
        </p:nvSpPr>
        <p:spPr>
          <a:xfrm>
            <a:off x="444500" y="1447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http://localhost:9081</a:t>
            </a:r>
          </a:p>
        </p:txBody>
      </p:sp>
    </p:spTree>
    <p:extLst>
      <p:ext uri="{BB962C8B-B14F-4D97-AF65-F5344CB8AC3E}">
        <p14:creationId xmlns:p14="http://schemas.microsoft.com/office/powerpoint/2010/main" val="17994755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[16.7]: </a:t>
            </a:r>
            <a:r>
              <a:rPr lang="de-DE" b="0" dirty="0">
                <a:solidFill>
                  <a:srgbClr val="36544F"/>
                </a:solidFill>
              </a:rPr>
              <a:t>Weitere Anwendungsfälle</a:t>
            </a: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603500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443866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...geladene Logs hier anzeigen...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maxDuration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845543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-cache</a:t>
            </a:r>
            <a:r>
              <a:rPr lang="de-DE" b="0" dirty="0"/>
              <a:t> (</a:t>
            </a:r>
            <a:r>
              <a:rPr lang="de-DE" b="0" dirty="0" err="1"/>
              <a:t>zzt</a:t>
            </a:r>
            <a:r>
              <a:rPr lang="de-DE" b="0" dirty="0"/>
              <a:t> 2.0.0-alpha)</a:t>
            </a:r>
            <a:r>
              <a:rPr lang="de-DE" b="0" dirty="0">
                <a:solidFill>
                  <a:srgbClr val="36544F"/>
                </a:solidFill>
              </a:rPr>
              <a:t>: Noch experimentell!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Geladene Daten (</a:t>
            </a:r>
            <a:r>
              <a:rPr lang="de-DE" b="0" dirty="0" err="1">
                <a:solidFill>
                  <a:srgbClr val="9E60B8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) können </a:t>
            </a:r>
            <a:r>
              <a:rPr lang="de-DE" b="0" dirty="0" err="1">
                <a:solidFill>
                  <a:srgbClr val="36544F"/>
                </a:solidFill>
              </a:rPr>
              <a:t>gecached</a:t>
            </a:r>
            <a:r>
              <a:rPr lang="de-DE" b="0" dirty="0">
                <a:solidFill>
                  <a:srgbClr val="36544F"/>
                </a:solidFill>
              </a:rPr>
              <a:t> werden</a:t>
            </a:r>
          </a:p>
          <a:p>
            <a:pPr lvl="1"/>
            <a:r>
              <a:rPr lang="de-DE" dirty="0"/>
              <a:t>Wenn Daten noch nicht vorhanden, werden sie vom Server gelesen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566947" y="260350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unstable_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-cache";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Liefert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("http://localhost:9000/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16846091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Demo: </a:t>
            </a:r>
            <a:r>
              <a:rPr lang="de-DE" b="0" dirty="0" err="1"/>
              <a:t>Suspense</a:t>
            </a:r>
            <a:r>
              <a:rPr lang="de-DE" b="0" dirty="0"/>
              <a:t> an diversen Stellen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1778B8"/>
                </a:solidFill>
              </a:rPr>
              <a:t>http://localhost:9081/</a:t>
            </a:r>
            <a:r>
              <a:rPr lang="de-DE" sz="1800" b="0" dirty="0" err="1">
                <a:solidFill>
                  <a:srgbClr val="1778B8"/>
                </a:solidFill>
              </a:rPr>
              <a:t>dashboard?delayfetch</a:t>
            </a:r>
            <a:endParaRPr lang="de-DE" b="0" dirty="0">
              <a:solidFill>
                <a:srgbClr val="1778B8"/>
              </a:solidFill>
            </a:endParaRPr>
          </a:p>
          <a:p>
            <a:pPr lvl="1"/>
            <a:endParaRPr lang="de-DE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CE704DDD-653D-F545-A82D-B1859F8A5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73" y="3569119"/>
            <a:ext cx="2959100" cy="178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8829C1-DA5E-FE48-8541-C21DAEE3A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568" y="5706508"/>
            <a:ext cx="2945579" cy="8846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32D118-581D-9E4F-8E30-94AF211A0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100" y="2170170"/>
            <a:ext cx="3028047" cy="109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701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Wie funktioniert das eigentlich?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ECE952-3019-D941-A049-5C45E871A8ED}"/>
              </a:ext>
            </a:extLst>
          </p:cNvPr>
          <p:cNvSpPr txBox="1"/>
          <p:nvPr/>
        </p:nvSpPr>
        <p:spPr>
          <a:xfrm>
            <a:off x="385073" y="2415620"/>
            <a:ext cx="106893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👇 wird nur ausgeführt, wenn </a:t>
            </a:r>
            <a:r>
              <a:rPr lang="de-DE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zurückgeliefert wird: 🤔🤔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&lt;&gt; ... Logs hier anzeigen 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41356914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Response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nutzen, um Vorschauen zu laden</a:t>
            </a:r>
            <a:br>
              <a:rPr lang="de-DE" dirty="0"/>
            </a:br>
            <a:r>
              <a:rPr lang="de-DE" sz="2000" b="0" dirty="0">
                <a:solidFill>
                  <a:srgbClr val="36544F"/>
                </a:solidFill>
              </a:rPr>
              <a:t>Demo: </a:t>
            </a:r>
            <a:r>
              <a:rPr lang="de-DE" sz="2000" b="0" dirty="0">
                <a:solidFill>
                  <a:srgbClr val="1778B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http://localhost:9081/?delayimg</a:t>
            </a:r>
            <a:r>
              <a:rPr lang="de-DE" sz="2000" b="0" dirty="0">
                <a:solidFill>
                  <a:srgbClr val="1778B8"/>
                </a:solidFill>
              </a:rPr>
              <a:t> </a:t>
            </a:r>
            <a:br>
              <a:rPr lang="de-DE" dirty="0">
                <a:solidFill>
                  <a:srgbClr val="1778B8"/>
                </a:solidFill>
              </a:rPr>
            </a:br>
            <a:endParaRPr lang="de-DE" dirty="0">
              <a:solidFill>
                <a:srgbClr val="1778B8"/>
              </a:solidFill>
            </a:endParaRP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4986662-A05C-5B46-A105-CE94D632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625" y="1768731"/>
            <a:ext cx="5098575" cy="482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44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😜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77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4712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Avatar Komponente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0019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Image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ImageResource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unstable_createResource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Image();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img.onload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87522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219623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dummy.svg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&lt;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/&gt;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0494811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–  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16.6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ohne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kann ab </a:t>
            </a:r>
            <a:r>
              <a:rPr lang="de-DE" dirty="0" err="1"/>
              <a:t>React</a:t>
            </a:r>
            <a:r>
              <a:rPr lang="de-DE" dirty="0"/>
              <a:t> 16.7 aktiviert werden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Nicht mehr notwendig, </a:t>
            </a:r>
            <a:r>
              <a:rPr lang="de-DE" dirty="0" err="1"/>
              <a:t>Lifecycle</a:t>
            </a:r>
            <a:r>
              <a:rPr lang="de-DE" dirty="0"/>
              <a:t>-Methoden zu implementieren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auch in Funktionskomponenten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noch nicht stabil und nicht Feature komplett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6081703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DF5E30E-B1FC-9F46-82C8-E4A705E48C75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A648F2A-7FD5-1E45-8A6D-2A5BB2EB1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216"/>
          <a:stretch/>
        </p:blipFill>
        <p:spPr>
          <a:xfrm>
            <a:off x="602996" y="2052103"/>
            <a:ext cx="8864600" cy="128407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4658C21-5695-8541-A0C8-E2609C1C2EF0}"/>
              </a:ext>
            </a:extLst>
          </p:cNvPr>
          <p:cNvSpPr/>
          <p:nvPr/>
        </p:nvSpPr>
        <p:spPr>
          <a:xfrm>
            <a:off x="3363467" y="1355487"/>
            <a:ext cx="8864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medium.com</a:t>
            </a:r>
            <a:r>
              <a:rPr lang="de-DE" sz="1400" dirty="0">
                <a:solidFill>
                  <a:srgbClr val="41719C"/>
                </a:solidFill>
              </a:rPr>
              <a:t>/@</a:t>
            </a:r>
            <a:r>
              <a:rPr lang="de-DE" sz="1400" dirty="0" err="1">
                <a:solidFill>
                  <a:srgbClr val="41719C"/>
                </a:solidFill>
              </a:rPr>
              <a:t>dan_abramov</a:t>
            </a:r>
            <a:r>
              <a:rPr lang="de-DE" sz="1400" dirty="0">
                <a:solidFill>
                  <a:srgbClr val="41719C"/>
                </a:solidFill>
              </a:rPr>
              <a:t>/making-sense-of-react-hooks-fdbde8803889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E5FADBF-4D80-5A4E-99B3-D9B2A562EC5A}"/>
              </a:ext>
            </a:extLst>
          </p:cNvPr>
          <p:cNvSpPr/>
          <p:nvPr/>
        </p:nvSpPr>
        <p:spPr>
          <a:xfrm>
            <a:off x="6047246" y="2920998"/>
            <a:ext cx="3255758" cy="38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39656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1746320"/>
            <a:ext cx="88645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Proposal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24812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2190132"/>
            <a:ext cx="8864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Official </a:t>
            </a:r>
            <a:r>
              <a:rPr lang="de-DE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Documentation</a:t>
            </a:r>
            <a:endParaRPr lang="de-DE" u="sng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docs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hooks-intro.html</a:t>
            </a:r>
            <a:endParaRPr lang="de-DE" sz="2800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10953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Verwendung von Klassen macht Probleme mit </a:t>
            </a:r>
            <a:r>
              <a:rPr lang="de-DE" dirty="0" err="1"/>
              <a:t>Tooling</a:t>
            </a:r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769363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😜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05D892C-5B2E-B04D-959D-E24BC756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73" y="4850491"/>
            <a:ext cx="7124701" cy="190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674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Verwendung von Klassen macht Probleme mit </a:t>
            </a:r>
            <a:r>
              <a:rPr lang="de-DE" dirty="0" err="1"/>
              <a:t>Tooling</a:t>
            </a:r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es gibt noch mehr Regeln</a:t>
            </a:r>
          </a:p>
          <a:p>
            <a:pPr lvl="1"/>
            <a:r>
              <a:rPr lang="de-DE" b="0" dirty="0"/>
              <a:t>eigenes es-</a:t>
            </a:r>
            <a:r>
              <a:rPr lang="de-DE" b="0" dirty="0" err="1"/>
              <a:t>lint</a:t>
            </a:r>
            <a:r>
              <a:rPr lang="de-DE" b="0" dirty="0"/>
              <a:t>-</a:t>
            </a:r>
            <a:r>
              <a:rPr lang="de-DE" b="0" dirty="0" err="1"/>
              <a:t>Plug-in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15124672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8950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CB57E9-51CB-A940-B69C-377B2A2618E7}"/>
              </a:ext>
            </a:extLst>
          </p:cNvPr>
          <p:cNvSpPr txBox="1"/>
          <p:nvPr/>
        </p:nvSpPr>
        <p:spPr>
          <a:xfrm>
            <a:off x="1860551" y="4385509"/>
            <a:ext cx="5880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58632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Default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761622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49A4E0A5-4FD0-1B48-AE6F-CCB19F8E227C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4054199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6203514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20608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28297395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15997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28443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22902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Alles neu?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956303" y="3797848"/>
            <a:ext cx="3993402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Fiber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348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737749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014180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28409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(Fast) alles geht jetzt mit Hook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useEffect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useRef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useReducer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(Noch offen: Error </a:t>
            </a:r>
            <a:r>
              <a:rPr lang="de-DE" b="0" dirty="0" err="1">
                <a:solidFill>
                  <a:srgbClr val="36544F"/>
                </a:solidFill>
              </a:rPr>
              <a:t>Boundaries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48611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6171633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04462786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7978646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414633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610385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5156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Neue interne </a:t>
            </a:r>
            <a:r>
              <a:rPr lang="de-DE" dirty="0" err="1"/>
              <a:t>React</a:t>
            </a:r>
            <a:r>
              <a:rPr lang="de-DE" dirty="0"/>
              <a:t>-Architektur</a:t>
            </a:r>
          </a:p>
          <a:p>
            <a:pPr lvl="1"/>
            <a:r>
              <a:rPr lang="de-DE" dirty="0"/>
              <a:t>Wurde mit </a:t>
            </a:r>
            <a:r>
              <a:rPr lang="de-DE" dirty="0" err="1"/>
              <a:t>React</a:t>
            </a:r>
            <a:r>
              <a:rPr lang="de-DE" dirty="0"/>
              <a:t> 16 eingeführt</a:t>
            </a:r>
          </a:p>
          <a:p>
            <a:pPr lvl="1"/>
            <a:r>
              <a:rPr lang="de-DE" dirty="0"/>
              <a:t>Grundlage für neue Features wie Rückgabe-Werte in JSX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Grundlage für asynchrones Rendern (jetzt: </a:t>
            </a:r>
            <a:r>
              <a:rPr lang="de-DE" dirty="0" err="1"/>
              <a:t>Concurrent</a:t>
            </a:r>
            <a:r>
              <a:rPr lang="de-DE" dirty="0"/>
              <a:t> Rendering)</a:t>
            </a:r>
          </a:p>
        </p:txBody>
      </p:sp>
    </p:spTree>
    <p:extLst>
      <p:ext uri="{BB962C8B-B14F-4D97-AF65-F5344CB8AC3E}">
        <p14:creationId xmlns:p14="http://schemas.microsoft.com/office/powerpoint/2010/main" val="2312201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@NILSHARTMANN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kontakt@nilshartmann.net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944446" y="4419601"/>
            <a:ext cx="5189654" cy="86360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4C2C1E-1596-044A-A3BC-8B6B13436595}"/>
              </a:ext>
            </a:extLst>
          </p:cNvPr>
          <p:cNvSpPr/>
          <p:nvPr/>
        </p:nvSpPr>
        <p:spPr>
          <a:xfrm>
            <a:off x="944446" y="4419600"/>
            <a:ext cx="5284404" cy="783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https://bit.ly/wjax2018-react</a:t>
            </a:r>
            <a:endParaRPr lang="de-DE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Beispiel-Code: 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http://bit.ly/wjax2018-react-example</a:t>
            </a:r>
            <a:r>
              <a:rPr lang="de-DE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4457</Words>
  <Application>Microsoft Macintosh PowerPoint</Application>
  <PresentationFormat>A4-Papier (210 x 297 mm)</PresentationFormat>
  <Paragraphs>1003</Paragraphs>
  <Slides>90</Slides>
  <Notes>2</Notes>
  <HiddenSlides>5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90</vt:i4>
      </vt:variant>
    </vt:vector>
  </HeadingPairs>
  <TitlesOfParts>
    <vt:vector size="103" baseType="lpstr">
      <vt:lpstr>Arial</vt:lpstr>
      <vt:lpstr>Calibri</vt:lpstr>
      <vt:lpstr>Calibri Light</vt:lpstr>
      <vt:lpstr>Montserrat</vt:lpstr>
      <vt:lpstr>Source Code Pro</vt:lpstr>
      <vt:lpstr>Source Code Pro ExtraLight</vt:lpstr>
      <vt:lpstr>Source Code Pro Light</vt:lpstr>
      <vt:lpstr>Source Code Pro Medium</vt:lpstr>
      <vt:lpstr>Source Code Pro Semibold</vt:lpstr>
      <vt:lpstr>Source Sans Pro</vt:lpstr>
      <vt:lpstr>Source Sans Pro Semibold</vt:lpstr>
      <vt:lpstr>Wingdings</vt:lpstr>
      <vt:lpstr>Office-Design</vt:lpstr>
      <vt:lpstr>W-JAX München | November 2018 | @nilshartmann</vt:lpstr>
      <vt:lpstr>@nilshartmann</vt:lpstr>
      <vt:lpstr>"a bit confused"</vt:lpstr>
      <vt:lpstr>React 16.x</vt:lpstr>
      <vt:lpstr>Zum vergleich... 😜</vt:lpstr>
      <vt:lpstr>Zum vergleich... 😜</vt:lpstr>
      <vt:lpstr>Zum vergleich... 😜</vt:lpstr>
      <vt:lpstr>Alles neu?</vt:lpstr>
      <vt:lpstr>Hintergrund: React Fiber</vt:lpstr>
      <vt:lpstr>Hintergrund: React Fiber</vt:lpstr>
      <vt:lpstr>Ein Beispiel...</vt:lpstr>
      <vt:lpstr>JSX Erweiterungen</vt:lpstr>
      <vt:lpstr>Hintergrund: React Fiber</vt:lpstr>
      <vt:lpstr>Hintergrund: React Fiber</vt:lpstr>
      <vt:lpstr>Hintergrund: React Fiber</vt:lpstr>
      <vt:lpstr>Globale Daten in der Anwendung</vt:lpstr>
      <vt:lpstr>React Context</vt:lpstr>
      <vt:lpstr>React Context</vt:lpstr>
      <vt:lpstr>React Context</vt:lpstr>
      <vt:lpstr>React Context</vt:lpstr>
      <vt:lpstr>React Context verwenden</vt:lpstr>
      <vt:lpstr>React Context API</vt:lpstr>
      <vt:lpstr>React Context API</vt:lpstr>
      <vt:lpstr>React Context API</vt:lpstr>
      <vt:lpstr>Hintergrund: Render Props</vt:lpstr>
      <vt:lpstr>Hintergrund: Render Props</vt:lpstr>
      <vt:lpstr>Hintergrund: Render Props</vt:lpstr>
      <vt:lpstr>React Context API</vt:lpstr>
      <vt:lpstr>React Context API</vt:lpstr>
      <vt:lpstr>React Context API</vt:lpstr>
      <vt:lpstr>React Context API</vt:lpstr>
      <vt:lpstr>React Context API</vt:lpstr>
      <vt:lpstr>React Context API</vt:lpstr>
      <vt:lpstr>Pure Components als Funktion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suspense</vt:lpstr>
      <vt:lpstr>Demo: Lazy und Suspense</vt:lpstr>
      <vt:lpstr>Ausblick</vt:lpstr>
      <vt:lpstr>concurrent React</vt:lpstr>
      <vt:lpstr>concurrent React</vt:lpstr>
      <vt:lpstr>concurrent React</vt:lpstr>
      <vt:lpstr>Asynchrones Rendern</vt:lpstr>
      <vt:lpstr>Concurrent Mode</vt:lpstr>
      <vt:lpstr>suspense mit Concurrent Mode</vt:lpstr>
      <vt:lpstr>Lazy und 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Daten laden mit Suspense - 3</vt:lpstr>
      <vt:lpstr>Daten laden mit Suspense</vt:lpstr>
      <vt:lpstr>Hintergrund: Suspense</vt:lpstr>
      <vt:lpstr>Beispiel: Vorschauen mit Response</vt:lpstr>
      <vt:lpstr>Beispiel: Vorschauen mit Suspense</vt:lpstr>
      <vt:lpstr>Beispiel: Vorschauen mit Suspense</vt:lpstr>
      <vt:lpstr>Beispiel: Vorschauen mit Suspense</vt:lpstr>
      <vt:lpstr>Beispiel: Vorschauen mit Suspense</vt:lpstr>
      <vt:lpstr>Suspense –  Zusammenfassung</vt:lpstr>
      <vt:lpstr>Functions everywhere</vt:lpstr>
      <vt:lpstr>Functions everywhere</vt:lpstr>
      <vt:lpstr>Functions everywhere</vt:lpstr>
      <vt:lpstr>Functions everywhere</vt:lpstr>
      <vt:lpstr>Hintergrund</vt:lpstr>
      <vt:lpstr>Hintergrund</vt:lpstr>
      <vt:lpstr>useState Hook</vt:lpstr>
      <vt:lpstr>useState Hook</vt:lpstr>
      <vt:lpstr>useState Hook</vt:lpstr>
      <vt:lpstr>useState Hook</vt:lpstr>
      <vt:lpstr>useState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Weitere Hooks</vt:lpstr>
      <vt:lpstr>Custom Hooks</vt:lpstr>
      <vt:lpstr>Custom Hooks</vt:lpstr>
      <vt:lpstr>Custom Hooks</vt:lpstr>
      <vt:lpstr>Custom Hooks</vt:lpstr>
      <vt:lpstr>Hooks</vt:lpstr>
      <vt:lpstr>Hooks</vt:lpstr>
      <vt:lpstr>kontakt@nilshartmann.net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792</cp:revision>
  <cp:lastPrinted>2018-11-03T20:30:34Z</cp:lastPrinted>
  <dcterms:created xsi:type="dcterms:W3CDTF">2016-03-28T15:59:53Z</dcterms:created>
  <dcterms:modified xsi:type="dcterms:W3CDTF">2018-11-04T11:25:05Z</dcterms:modified>
</cp:coreProperties>
</file>

<file path=docProps/thumbnail.jpeg>
</file>